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4572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9144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13716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18288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22860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27432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32004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36576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71091"/>
              <a:satOff val="15926"/>
              <a:lumOff val="22314"/>
            </a:schemeClr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45B43B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45B43B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FBD17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1.tif>
</file>

<file path=ppt/media/image2.jpeg>
</file>

<file path=ppt/media/image2.png>
</file>

<file path=ppt/media/image3.jpe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/>
          <p:nvPr>
            <p:ph type="body" sz="quarter" idx="21" hasCustomPrompt="1"/>
          </p:nvPr>
        </p:nvSpPr>
        <p:spPr>
          <a:xfrm>
            <a:off x="1219200" y="11986162"/>
            <a:ext cx="21945599" cy="605791"/>
          </a:xfrm>
          <a:prstGeom prst="rect">
            <a:avLst/>
          </a:prstGeom>
        </p:spPr>
        <p:txBody>
          <a:bodyPr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pc="-28" sz="285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作者和日期</a:t>
            </a:r>
          </a:p>
        </p:txBody>
      </p:sp>
      <p:sp>
        <p:nvSpPr>
          <p:cNvPr id="12" name="演示文稿标题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/>
            </a:lvl1pPr>
          </a:lstStyle>
          <a:p>
            <a:pPr/>
            <a:r>
              <a:t>演示文稿标题</a:t>
            </a:r>
          </a:p>
        </p:txBody>
      </p:sp>
      <p:sp>
        <p:nvSpPr>
          <p:cNvPr id="13" name="正文级别 1…"/>
          <p:cNvSpPr txBox="1"/>
          <p:nvPr>
            <p:ph type="body" sz="quarter" idx="1" hasCustomPrompt="1"/>
          </p:nvPr>
        </p:nvSpPr>
        <p:spPr>
          <a:xfrm>
            <a:off x="1219200" y="7567579"/>
            <a:ext cx="21945600" cy="225059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5pPr>
          </a:lstStyle>
          <a:p>
            <a:pPr/>
            <a:r>
              <a:t>演示文稿副标题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幻灯片编号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说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/>
          <p:nvPr>
            <p:ph type="body" idx="1" hasCustomPrompt="1"/>
          </p:nvPr>
        </p:nvSpPr>
        <p:spPr>
          <a:xfrm>
            <a:off x="1219200" y="3251200"/>
            <a:ext cx="21945600" cy="66040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pPr/>
            <a:r>
              <a:t>说明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显著事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事实信息"/>
          <p:cNvSpPr txBox="1"/>
          <p:nvPr>
            <p:ph type="body" sz="quarter" idx="21" hasCustomPrompt="1"/>
          </p:nvPr>
        </p:nvSpPr>
        <p:spPr>
          <a:xfrm>
            <a:off x="1219200" y="8462239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pc="-41" sz="418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事实信息</a:t>
            </a:r>
          </a:p>
        </p:txBody>
      </p:sp>
      <p:sp>
        <p:nvSpPr>
          <p:cNvPr id="107" name="正文级别 1…"/>
          <p:cNvSpPr txBox="1"/>
          <p:nvPr>
            <p:ph type="body" sz="half" idx="1" hasCustomPrompt="1"/>
          </p:nvPr>
        </p:nvSpPr>
        <p:spPr>
          <a:xfrm>
            <a:off x="1219200" y="4214484"/>
            <a:ext cx="21945600" cy="4269708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/>
          <p:nvPr>
            <p:ph type="body" sz="quarter" idx="21" hasCustomPrompt="1"/>
          </p:nvPr>
        </p:nvSpPr>
        <p:spPr>
          <a:xfrm>
            <a:off x="1219200" y="11100053"/>
            <a:ext cx="21945602" cy="832613"/>
          </a:xfrm>
          <a:prstGeom prst="rect">
            <a:avLst/>
          </a:prstGeom>
        </p:spPr>
        <p:txBody>
          <a:bodyPr anchor="ctr"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pc="-41" sz="418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属性</a:t>
            </a:r>
          </a:p>
        </p:txBody>
      </p:sp>
      <p:sp>
        <p:nvSpPr>
          <p:cNvPr id="116" name="正文级别 1…"/>
          <p:cNvSpPr txBox="1"/>
          <p:nvPr>
            <p:ph type="body" sz="half" idx="1" hasCustomPrompt="1"/>
          </p:nvPr>
        </p:nvSpPr>
        <p:spPr>
          <a:xfrm>
            <a:off x="1219200" y="4178300"/>
            <a:ext cx="21945600" cy="4416425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“著名引文”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幻灯片编号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941297804_1296x1457.jpg"/>
          <p:cNvSpPr/>
          <p:nvPr>
            <p:ph type="pic" sz="quarter" idx="21"/>
          </p:nvPr>
        </p:nvSpPr>
        <p:spPr>
          <a:xfrm>
            <a:off x="15744825" y="5581752"/>
            <a:ext cx="7365408" cy="8280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915009552_2264x1509.jpg"/>
          <p:cNvSpPr/>
          <p:nvPr>
            <p:ph type="pic" sz="quarter" idx="22"/>
          </p:nvPr>
        </p:nvSpPr>
        <p:spPr>
          <a:xfrm>
            <a:off x="15363825" y="1270000"/>
            <a:ext cx="8115300" cy="5409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740519873_3318x2212.jpg"/>
          <p:cNvSpPr/>
          <p:nvPr>
            <p:ph type="pic" idx="23"/>
          </p:nvPr>
        </p:nvSpPr>
        <p:spPr>
          <a:xfrm>
            <a:off x="-635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幻灯片编号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740519873_3318x2212.jpg"/>
          <p:cNvSpPr/>
          <p:nvPr>
            <p:ph type="pic" idx="21"/>
          </p:nvPr>
        </p:nvSpPr>
        <p:spPr>
          <a:xfrm>
            <a:off x="1270000" y="-423334"/>
            <a:ext cx="21844000" cy="145626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幻灯片编号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740519873_3318x2212.jp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演示文稿标题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>
                <a:solidFill>
                  <a:srgbClr val="FFFFFF"/>
                </a:solidFill>
              </a:defRPr>
            </a:lvl1pPr>
          </a:lstStyle>
          <a:p>
            <a:pPr/>
            <a:r>
              <a:t>演示文稿标题</a:t>
            </a:r>
          </a:p>
        </p:txBody>
      </p:sp>
      <p:sp>
        <p:nvSpPr>
          <p:cNvPr id="23" name="正文级别 1…"/>
          <p:cNvSpPr txBox="1"/>
          <p:nvPr>
            <p:ph type="body" sz="quarter" idx="1" hasCustomPrompt="1"/>
          </p:nvPr>
        </p:nvSpPr>
        <p:spPr>
          <a:xfrm>
            <a:off x="1219200" y="7569200"/>
            <a:ext cx="21945600" cy="22521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5pPr>
          </a:lstStyle>
          <a:p>
            <a:pPr/>
            <a:r>
              <a:t>演示文稿副标题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作者和日期"/>
          <p:cNvSpPr txBox="1"/>
          <p:nvPr>
            <p:ph type="body" sz="quarter" idx="22" hasCustomPrompt="1"/>
          </p:nvPr>
        </p:nvSpPr>
        <p:spPr>
          <a:xfrm>
            <a:off x="1219200" y="11988800"/>
            <a:ext cx="21945602" cy="605791"/>
          </a:xfrm>
          <a:prstGeom prst="rect">
            <a:avLst/>
          </a:prstGeom>
        </p:spPr>
        <p:txBody>
          <a:bodyPr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pc="-28" sz="285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作者和日期</a:t>
            </a:r>
          </a:p>
        </p:txBody>
      </p:sp>
      <p:sp>
        <p:nvSpPr>
          <p:cNvPr id="2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幻灯片标题"/>
          <p:cNvSpPr txBox="1"/>
          <p:nvPr>
            <p:ph type="title" hasCustomPrompt="1"/>
          </p:nvPr>
        </p:nvSpPr>
        <p:spPr>
          <a:xfrm>
            <a:off x="1215495" y="4585102"/>
            <a:ext cx="9757338" cy="2540001"/>
          </a:xfrm>
          <a:prstGeom prst="rect">
            <a:avLst/>
          </a:prstGeom>
        </p:spPr>
        <p:txBody>
          <a:bodyPr anchor="b"/>
          <a:lstStyle/>
          <a:p>
            <a:pPr/>
            <a:r>
              <a:t>幻灯片标题</a:t>
            </a:r>
          </a:p>
        </p:txBody>
      </p:sp>
      <p:sp>
        <p:nvSpPr>
          <p:cNvPr id="33" name="图像"/>
          <p:cNvSpPr/>
          <p:nvPr>
            <p:ph type="pic" idx="21"/>
          </p:nvPr>
        </p:nvSpPr>
        <p:spPr>
          <a:xfrm>
            <a:off x="9283700" y="1270000"/>
            <a:ext cx="167513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" name="正文级别 1…"/>
          <p:cNvSpPr txBox="1"/>
          <p:nvPr>
            <p:ph type="body" sz="quarter" idx="1" hasCustomPrompt="1"/>
          </p:nvPr>
        </p:nvSpPr>
        <p:spPr>
          <a:xfrm>
            <a:off x="1219200" y="7016750"/>
            <a:ext cx="9753600" cy="5416550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5pPr>
          </a:lstStyle>
          <a:p>
            <a:pPr/>
            <a:r>
              <a:t>幻灯片副标题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43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幻灯片副标题"/>
          <p:cNvSpPr txBox="1"/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pc="-41" sz="418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幻灯片副标题</a:t>
            </a:r>
          </a:p>
        </p:txBody>
      </p:sp>
      <p:sp>
        <p:nvSpPr>
          <p:cNvPr id="4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/>
          <p:nvPr>
            <p:ph type="body" idx="1" hasCustomPrompt="1"/>
          </p:nvPr>
        </p:nvSpPr>
        <p:spPr>
          <a:xfrm>
            <a:off x="1219200" y="4013200"/>
            <a:ext cx="21945600" cy="8487148"/>
          </a:xfrm>
          <a:prstGeom prst="rect">
            <a:avLst/>
          </a:prstGeom>
        </p:spPr>
        <p:txBody>
          <a:bodyPr numCol="2" spcCol="2558384"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幻灯片编号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灯片标题"/>
          <p:cNvSpPr txBox="1"/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61" name="图像"/>
          <p:cNvSpPr/>
          <p:nvPr>
            <p:ph type="pic" idx="21"/>
          </p:nvPr>
        </p:nvSpPr>
        <p:spPr>
          <a:xfrm>
            <a:off x="12192644" y="718588"/>
            <a:ext cx="10972801" cy="1232962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" name="幻灯片副标题"/>
          <p:cNvSpPr txBox="1"/>
          <p:nvPr>
            <p:ph type="body" sz="quarter" idx="22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pc="-41" sz="418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幻灯片副标题</a:t>
            </a:r>
          </a:p>
        </p:txBody>
      </p:sp>
      <p:sp>
        <p:nvSpPr>
          <p:cNvPr id="63" name="正文级别 1…"/>
          <p:cNvSpPr txBox="1"/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幻灯片编号"/>
          <p:cNvSpPr txBox="1"/>
          <p:nvPr>
            <p:ph type="sldNum" sz="quarter" idx="2"/>
          </p:nvPr>
        </p:nvSpPr>
        <p:spPr>
          <a:xfrm>
            <a:off x="11993880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/>
          <p:nvPr>
            <p:ph type="title" hasCustomPrompt="1"/>
          </p:nvPr>
        </p:nvSpPr>
        <p:spPr>
          <a:xfrm>
            <a:off x="1219200" y="3242270"/>
            <a:ext cx="21945600" cy="6604001"/>
          </a:xfrm>
          <a:prstGeom prst="rect">
            <a:avLst/>
          </a:prstGeom>
        </p:spPr>
        <p:txBody>
          <a:bodyPr anchor="ctr"/>
          <a:lstStyle>
            <a:lvl1pPr>
              <a:defRPr spc="0" sz="12800"/>
            </a:lvl1pPr>
          </a:lstStyle>
          <a:p>
            <a:pPr/>
            <a:r>
              <a:t>章节标题</a:t>
            </a:r>
          </a:p>
        </p:txBody>
      </p:sp>
      <p:sp>
        <p:nvSpPr>
          <p:cNvPr id="72" name="幻灯片编号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80" name="幻灯片副标题"/>
          <p:cNvSpPr txBox="1"/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pc="-41" sz="418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幻灯片副标题</a:t>
            </a:r>
          </a:p>
        </p:txBody>
      </p:sp>
      <p:sp>
        <p:nvSpPr>
          <p:cNvPr id="81" name="幻灯片编号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议程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议程标题</a:t>
            </a:r>
          </a:p>
        </p:txBody>
      </p:sp>
      <p:sp>
        <p:nvSpPr>
          <p:cNvPr id="89" name="正文级别 1…"/>
          <p:cNvSpPr txBox="1"/>
          <p:nvPr>
            <p:ph type="body" idx="1" hasCustomPrompt="1"/>
          </p:nvPr>
        </p:nvSpPr>
        <p:spPr>
          <a:xfrm>
            <a:off x="1219200" y="4013200"/>
            <a:ext cx="21945600" cy="838554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4572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9144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13716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18288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pPr/>
            <a:r>
              <a:t>议程主题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议程副标题"/>
          <p:cNvSpPr txBox="1"/>
          <p:nvPr>
            <p:ph type="body" sz="quarter" idx="21" hasCustomPrompt="1"/>
          </p:nvPr>
        </p:nvSpPr>
        <p:spPr>
          <a:xfrm>
            <a:off x="1219200" y="2387115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pc="-41" sz="418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议程副标题</a:t>
            </a:r>
          </a:p>
        </p:txBody>
      </p:sp>
      <p:sp>
        <p:nvSpPr>
          <p:cNvPr id="91" name="幻灯片编号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/>
          <p:nvPr>
            <p:ph type="title" hasCustomPrompt="1"/>
          </p:nvPr>
        </p:nvSpPr>
        <p:spPr>
          <a:xfrm>
            <a:off x="1219200" y="774700"/>
            <a:ext cx="21945600" cy="172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幻灯片标题</a:t>
            </a:r>
          </a:p>
        </p:txBody>
      </p:sp>
      <p:sp>
        <p:nvSpPr>
          <p:cNvPr id="3" name="正文级别 1…"/>
          <p:cNvSpPr txBox="1"/>
          <p:nvPr>
            <p:ph type="body" idx="1" hasCustomPrompt="1"/>
          </p:nvPr>
        </p:nvSpPr>
        <p:spPr>
          <a:xfrm>
            <a:off x="1219200" y="4013200"/>
            <a:ext cx="21948577" cy="848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1987530" y="12684760"/>
            <a:ext cx="408941" cy="4445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lnSpc>
                <a:spcPct val="100000"/>
              </a:lnSpc>
              <a:defRPr sz="2000">
                <a:solidFill>
                  <a:srgbClr val="5E5E5E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457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914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1371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18288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22860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2743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3200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3657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5461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10922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6383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21844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27305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32766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38227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43688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49149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胡宇翔 2020.9.18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767715">
              <a:defRPr spc="-27" sz="2790"/>
            </a:lvl1pPr>
          </a:lstStyle>
          <a:p>
            <a:pPr/>
            <a:r>
              <a:t>胡宇翔 2020.9.18</a:t>
            </a:r>
          </a:p>
        </p:txBody>
      </p:sp>
      <p:sp>
        <p:nvSpPr>
          <p:cNvPr id="152" name="2020秋总结与展望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2020秋总结与展望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研究生课程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研究生课程</a:t>
            </a:r>
          </a:p>
        </p:txBody>
      </p:sp>
      <p:sp>
        <p:nvSpPr>
          <p:cNvPr id="186" name="过 过 过"/>
          <p:cNvSpPr txBox="1"/>
          <p:nvPr>
            <p:ph type="body" sz="quarter" idx="1"/>
          </p:nvPr>
        </p:nvSpPr>
        <p:spPr>
          <a:xfrm>
            <a:off x="4382358" y="6057900"/>
            <a:ext cx="3427284" cy="1600200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None/>
              <a:defRPr sz="6200"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/>
            <a:r>
              <a:t>过 过 过</a:t>
            </a:r>
          </a:p>
        </p:txBody>
      </p:sp>
      <p:pic>
        <p:nvPicPr>
          <p:cNvPr id="187" name="课表.png" descr="课表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59575" y="3213100"/>
            <a:ext cx="12192001" cy="7289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知识积累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知识积累</a:t>
            </a:r>
          </a:p>
        </p:txBody>
      </p:sp>
      <p:sp>
        <p:nvSpPr>
          <p:cNvPr id="190" name="数据结构……"/>
          <p:cNvSpPr txBox="1"/>
          <p:nvPr>
            <p:ph type="body" sz="quarter" idx="1"/>
          </p:nvPr>
        </p:nvSpPr>
        <p:spPr>
          <a:xfrm>
            <a:off x="3978002" y="4327001"/>
            <a:ext cx="4235995" cy="5061998"/>
          </a:xfrm>
          <a:prstGeom prst="rect">
            <a:avLst/>
          </a:prstGeom>
        </p:spPr>
        <p:txBody>
          <a:bodyPr/>
          <a:lstStyle/>
          <a:p>
            <a:pPr marL="0" indent="0" defTabSz="1901904">
              <a:spcBef>
                <a:spcPts val="1800"/>
              </a:spcBef>
              <a:buSzTx/>
              <a:buNone/>
              <a:defRPr sz="4835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数据结构…</a:t>
            </a:r>
          </a:p>
          <a:p>
            <a:pPr marL="0" indent="0" defTabSz="1901904">
              <a:spcBef>
                <a:spcPts val="1800"/>
              </a:spcBef>
              <a:buSzTx/>
              <a:buNone/>
              <a:defRPr sz="4835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LeetCode…</a:t>
            </a:r>
          </a:p>
          <a:p>
            <a:pPr marL="0" indent="0" defTabSz="1901904">
              <a:spcBef>
                <a:spcPts val="1800"/>
              </a:spcBef>
              <a:buSzTx/>
              <a:buNone/>
              <a:defRPr sz="4835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Linux…</a:t>
            </a:r>
          </a:p>
          <a:p>
            <a:pPr marL="0" indent="0" defTabSz="1901904">
              <a:spcBef>
                <a:spcPts val="1800"/>
              </a:spcBef>
              <a:buSzTx/>
              <a:buNone/>
              <a:defRPr sz="4835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Java…</a:t>
            </a:r>
          </a:p>
          <a:p>
            <a:pPr marL="0" indent="0" defTabSz="1901904">
              <a:spcBef>
                <a:spcPts val="1800"/>
              </a:spcBef>
              <a:buSzTx/>
              <a:buNone/>
              <a:defRPr sz="4835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数据库…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谢谢！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谢谢！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上学期总结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/>
            <a:r>
              <a:t>上学期总结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毕业设计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毕业设计</a:t>
            </a:r>
          </a:p>
        </p:txBody>
      </p:sp>
      <p:pic>
        <p:nvPicPr>
          <p:cNvPr id="157" name="图像" descr="图像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14010" r="0" b="14010"/>
          <a:stretch>
            <a:fillRect/>
          </a:stretch>
        </p:blipFill>
        <p:spPr>
          <a:xfrm>
            <a:off x="12192644" y="1270000"/>
            <a:ext cx="10922001" cy="11176000"/>
          </a:xfrm>
          <a:prstGeom prst="rect">
            <a:avLst/>
          </a:prstGeom>
        </p:spPr>
      </p:pic>
      <p:sp>
        <p:nvSpPr>
          <p:cNvPr id="158" name="本科 软件工程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本科 软件工程</a:t>
            </a:r>
          </a:p>
        </p:txBody>
      </p:sp>
      <p:sp>
        <p:nvSpPr>
          <p:cNvPr id="159" name="技术积累…"/>
          <p:cNvSpPr txBox="1"/>
          <p:nvPr>
            <p:ph type="body" sz="quarter" idx="1"/>
          </p:nvPr>
        </p:nvSpPr>
        <p:spPr>
          <a:xfrm>
            <a:off x="2366568" y="5020717"/>
            <a:ext cx="7458864" cy="6344940"/>
          </a:xfrm>
          <a:prstGeom prst="rect">
            <a:avLst/>
          </a:prstGeom>
        </p:spPr>
        <p:txBody>
          <a:bodyPr/>
          <a:lstStyle/>
          <a:p>
            <a:pPr marL="546100" indent="-546100">
              <a:defRPr sz="62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技术积累</a:t>
            </a:r>
          </a:p>
          <a:p>
            <a:pPr marL="0" indent="0">
              <a:buSzTx/>
              <a:buNone/>
              <a:defRPr sz="30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React,Spring,MySQL的学习使用</a:t>
            </a:r>
          </a:p>
          <a:p>
            <a:pPr marL="546100" indent="-546100">
              <a:defRPr sz="62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产品开发</a:t>
            </a:r>
          </a:p>
          <a:p>
            <a:pPr marL="0" indent="0">
              <a:buSzTx/>
              <a:buNone/>
              <a:defRPr sz="30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需求确定，抽象设计，开发测试，系统上线</a:t>
            </a:r>
          </a:p>
          <a:p>
            <a:pPr marL="546100" indent="-546100">
              <a:defRPr sz="62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工具使用</a:t>
            </a:r>
          </a:p>
          <a:p>
            <a:pPr marL="0" indent="0">
              <a:buSzTx/>
              <a:buNone/>
              <a:defRPr sz="30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开发工具，测试工具，Linux使用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水务项目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水务项目</a:t>
            </a:r>
          </a:p>
        </p:txBody>
      </p:sp>
      <p:sp>
        <p:nvSpPr>
          <p:cNvPr id="162" name="移动App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移动App</a:t>
            </a:r>
          </a:p>
        </p:txBody>
      </p:sp>
      <p:sp>
        <p:nvSpPr>
          <p:cNvPr id="163" name="提交演示版本"/>
          <p:cNvSpPr txBox="1"/>
          <p:nvPr>
            <p:ph type="body" sz="quarter" idx="1"/>
          </p:nvPr>
        </p:nvSpPr>
        <p:spPr>
          <a:xfrm>
            <a:off x="3631419" y="7568472"/>
            <a:ext cx="4929162" cy="1249430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6200"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/>
            <a:r>
              <a:t>提交演示版本</a:t>
            </a:r>
          </a:p>
        </p:txBody>
      </p:sp>
      <p:pic>
        <p:nvPicPr>
          <p:cNvPr id="164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77689" y="309058"/>
            <a:ext cx="6555771" cy="130978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岩土项目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岩土项目</a:t>
            </a:r>
          </a:p>
        </p:txBody>
      </p:sp>
      <p:sp>
        <p:nvSpPr>
          <p:cNvPr id="167" name="CS测试…"/>
          <p:cNvSpPr txBox="1"/>
          <p:nvPr>
            <p:ph type="body" sz="quarter" idx="1"/>
          </p:nvPr>
        </p:nvSpPr>
        <p:spPr>
          <a:xfrm>
            <a:off x="2366568" y="5020717"/>
            <a:ext cx="7458864" cy="6344940"/>
          </a:xfrm>
          <a:prstGeom prst="rect">
            <a:avLst/>
          </a:prstGeom>
        </p:spPr>
        <p:txBody>
          <a:bodyPr/>
          <a:lstStyle/>
          <a:p>
            <a:pPr marL="769504" indent="-769504">
              <a:defRPr sz="48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CS测试</a:t>
            </a:r>
          </a:p>
          <a:p>
            <a:pPr marL="769504" indent="-769504">
              <a:defRPr sz="48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Web1.0版本测试和修改</a:t>
            </a:r>
          </a:p>
          <a:p>
            <a:pPr marL="769504" indent="-769504">
              <a:defRPr sz="48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Web2.0版本的设计工作</a:t>
            </a:r>
          </a:p>
        </p:txBody>
      </p:sp>
      <p:pic>
        <p:nvPicPr>
          <p:cNvPr id="168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765048" y="4261330"/>
            <a:ext cx="11781054" cy="51933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智能金融论坛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智能金融论坛</a:t>
            </a:r>
          </a:p>
        </p:txBody>
      </p:sp>
      <p:sp>
        <p:nvSpPr>
          <p:cNvPr id="171" name="宣传板块设计"/>
          <p:cNvSpPr txBox="1"/>
          <p:nvPr>
            <p:ph type="body" sz="quarter" idx="1"/>
          </p:nvPr>
        </p:nvSpPr>
        <p:spPr>
          <a:xfrm>
            <a:off x="3631419" y="6233285"/>
            <a:ext cx="4929162" cy="1249430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6200"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/>
            <a:r>
              <a:t>宣传板块设计</a:t>
            </a:r>
          </a:p>
        </p:txBody>
      </p:sp>
      <p:pic>
        <p:nvPicPr>
          <p:cNvPr id="172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101206" y="4296167"/>
            <a:ext cx="9108739" cy="51236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返校季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t>返校季</a:t>
            </a:r>
          </a:p>
        </p:txBody>
      </p:sp>
      <p:pic>
        <p:nvPicPr>
          <p:cNvPr id="175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92281" y="2712464"/>
            <a:ext cx="11517352" cy="691041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93781" y="2689062"/>
            <a:ext cx="11514353" cy="86357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6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本学期展望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/>
            <a:r>
              <a:t>本学期展望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岩土项目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岩土项目</a:t>
            </a:r>
          </a:p>
        </p:txBody>
      </p:sp>
      <p:sp>
        <p:nvSpPr>
          <p:cNvPr id="181" name="Web2.0设计和开发工作…"/>
          <p:cNvSpPr txBox="1"/>
          <p:nvPr>
            <p:ph type="body" sz="quarter" idx="1"/>
          </p:nvPr>
        </p:nvSpPr>
        <p:spPr>
          <a:xfrm>
            <a:off x="1968749" y="5020717"/>
            <a:ext cx="9073360" cy="367456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62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Web2.0设计和开发工作</a:t>
            </a:r>
          </a:p>
          <a:p>
            <a:pPr marL="127000" indent="-127000">
              <a:lnSpc>
                <a:spcPct val="100000"/>
              </a:lnSpc>
              <a:buClr>
                <a:srgbClr val="000000"/>
              </a:buClr>
              <a:buSzPct val="100000"/>
              <a:buAutoNum type="arabicPeriod" startAt="1"/>
              <a:defRPr sz="30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Figma原型设计</a:t>
            </a:r>
          </a:p>
          <a:p>
            <a:pPr marL="127000" indent="-127000">
              <a:lnSpc>
                <a:spcPct val="100000"/>
              </a:lnSpc>
              <a:buClr>
                <a:srgbClr val="000000"/>
              </a:buClr>
              <a:buSzPct val="100000"/>
              <a:buAutoNum type="arabicPeriod" startAt="1"/>
              <a:defRPr sz="30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基于原型开发</a:t>
            </a:r>
          </a:p>
          <a:p>
            <a:pPr marL="127000" indent="-127000">
              <a:lnSpc>
                <a:spcPct val="100000"/>
              </a:lnSpc>
              <a:buClr>
                <a:srgbClr val="000000"/>
              </a:buClr>
              <a:buSzPct val="100000"/>
              <a:buAutoNum type="arabicPeriod" startAt="1"/>
              <a:defRPr sz="30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系统设计……</a:t>
            </a:r>
          </a:p>
        </p:txBody>
      </p:sp>
      <p:pic>
        <p:nvPicPr>
          <p:cNvPr id="182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720476" y="3685530"/>
            <a:ext cx="11870198" cy="6344940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Web2.0"/>
          <p:cNvSpPr txBox="1"/>
          <p:nvPr/>
        </p:nvSpPr>
        <p:spPr>
          <a:xfrm>
            <a:off x="1219200" y="2387600"/>
            <a:ext cx="9757569" cy="832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784225">
              <a:lnSpc>
                <a:spcPct val="100000"/>
              </a:lnSpc>
              <a:defRPr spc="-41" sz="418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Web2.0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40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40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